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D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90BA-73A2-45F9-9E1D-9482F0B08320}"/>
              </a:ext>
            </a:extLst>
          </p:cNvPr>
          <p:cNvSpPr>
            <a:spLocks noGrp="1"/>
          </p:cNvSpPr>
          <p:nvPr>
            <p:ph type="ctrTitle"/>
          </p:nvPr>
        </p:nvSpPr>
        <p:spPr/>
        <p:txBody>
          <a:bodyPr/>
          <a:lstStyle/>
          <a:p>
            <a:r>
              <a:rPr lang="en-US" dirty="0">
                <a:solidFill>
                  <a:srgbClr val="ACD433"/>
                </a:solidFill>
                <a:latin typeface="Arial Black" panose="020B0A04020102020204" pitchFamily="34" charset="0"/>
              </a:rPr>
              <a:t>Groomsoft</a:t>
            </a:r>
            <a:endParaRPr lang="en-CA" dirty="0">
              <a:solidFill>
                <a:srgbClr val="ACD433"/>
              </a:solidFill>
              <a:latin typeface="Arial Black" panose="020B0A04020102020204" pitchFamily="34" charset="0"/>
            </a:endParaRPr>
          </a:p>
        </p:txBody>
      </p:sp>
      <p:sp>
        <p:nvSpPr>
          <p:cNvPr id="3" name="Subtitle 2">
            <a:extLst>
              <a:ext uri="{FF2B5EF4-FFF2-40B4-BE49-F238E27FC236}">
                <a16:creationId xmlns:a16="http://schemas.microsoft.com/office/drawing/2014/main" id="{ACFB1A39-83DB-4DF7-B9C7-211BA56537F5}"/>
              </a:ext>
            </a:extLst>
          </p:cNvPr>
          <p:cNvSpPr>
            <a:spLocks noGrp="1"/>
          </p:cNvSpPr>
          <p:nvPr>
            <p:ph type="subTitle" idx="1"/>
          </p:nvPr>
        </p:nvSpPr>
        <p:spPr>
          <a:xfrm>
            <a:off x="1325217" y="4929808"/>
            <a:ext cx="9304753" cy="1928192"/>
          </a:xfrm>
        </p:spPr>
        <p:txBody>
          <a:bodyPr>
            <a:normAutofit/>
          </a:bodyPr>
          <a:lstStyle/>
          <a:p>
            <a:r>
              <a:rPr lang="en-US" b="1" dirty="0">
                <a:solidFill>
                  <a:schemeClr val="bg2">
                    <a:lumMod val="20000"/>
                    <a:lumOff val="80000"/>
                  </a:schemeClr>
                </a:solidFill>
                <a:latin typeface="Arial Narrow" panose="020B0606020202030204" pitchFamily="34" charset="0"/>
              </a:rPr>
              <a:t>Syd366 – Naa</a:t>
            </a:r>
            <a:br>
              <a:rPr lang="en-US" b="1" dirty="0">
                <a:solidFill>
                  <a:schemeClr val="bg2">
                    <a:lumMod val="20000"/>
                    <a:lumOff val="80000"/>
                  </a:schemeClr>
                </a:solidFill>
                <a:latin typeface="Arial Narrow" panose="020B0606020202030204" pitchFamily="34" charset="0"/>
              </a:rPr>
            </a:br>
            <a:r>
              <a:rPr lang="en-US" b="1" dirty="0">
                <a:solidFill>
                  <a:schemeClr val="bg2">
                    <a:lumMod val="20000"/>
                    <a:lumOff val="80000"/>
                  </a:schemeClr>
                </a:solidFill>
                <a:latin typeface="Arial Narrow" panose="020B0606020202030204" pitchFamily="34" charset="0"/>
              </a:rPr>
              <a:t>Professor Cindy Laurin</a:t>
            </a:r>
            <a:br>
              <a:rPr lang="en-US" b="1" dirty="0">
                <a:solidFill>
                  <a:schemeClr val="bg2">
                    <a:lumMod val="20000"/>
                    <a:lumOff val="80000"/>
                  </a:schemeClr>
                </a:solidFill>
                <a:latin typeface="Arial Narrow" panose="020B0606020202030204" pitchFamily="34" charset="0"/>
              </a:rPr>
            </a:br>
            <a:r>
              <a:rPr lang="en-US" b="1" dirty="0">
                <a:solidFill>
                  <a:schemeClr val="bg2">
                    <a:lumMod val="20000"/>
                    <a:lumOff val="80000"/>
                  </a:schemeClr>
                </a:solidFill>
                <a:latin typeface="Arial Narrow" panose="020B0606020202030204" pitchFamily="34" charset="0"/>
              </a:rPr>
              <a:t>shabnoor sayed(133649194)</a:t>
            </a:r>
          </a:p>
          <a:p>
            <a:r>
              <a:rPr lang="en-US" sz="1800" b="1" dirty="0">
                <a:solidFill>
                  <a:schemeClr val="bg2">
                    <a:lumMod val="20000"/>
                    <a:lumOff val="80000"/>
                  </a:schemeClr>
                </a:solidFill>
                <a:latin typeface="Arial Narrow" panose="020B0606020202030204" pitchFamily="34" charset="0"/>
              </a:rPr>
              <a:t>Group#4</a:t>
            </a:r>
            <a:br>
              <a:rPr lang="en-US" sz="1800" b="1" dirty="0">
                <a:solidFill>
                  <a:schemeClr val="bg2">
                    <a:lumMod val="20000"/>
                    <a:lumOff val="80000"/>
                  </a:schemeClr>
                </a:solidFill>
                <a:latin typeface="Arial Narrow" panose="020B0606020202030204" pitchFamily="34" charset="0"/>
              </a:rPr>
            </a:br>
            <a:r>
              <a:rPr lang="en-US" sz="1800" b="1" dirty="0">
                <a:solidFill>
                  <a:schemeClr val="bg2">
                    <a:lumMod val="20000"/>
                    <a:lumOff val="80000"/>
                  </a:schemeClr>
                </a:solidFill>
                <a:latin typeface="Arial Narrow" panose="020B0606020202030204" pitchFamily="34" charset="0"/>
              </a:rPr>
              <a:t>individual presentation </a:t>
            </a:r>
          </a:p>
          <a:p>
            <a:endParaRPr lang="en-CA" sz="2400" b="1" dirty="0">
              <a:solidFill>
                <a:schemeClr val="bg2">
                  <a:lumMod val="20000"/>
                  <a:lumOff val="80000"/>
                </a:schemeClr>
              </a:solidFill>
              <a:latin typeface="Arial Narrow" panose="020B0606020202030204" pitchFamily="34" charset="0"/>
            </a:endParaRPr>
          </a:p>
        </p:txBody>
      </p:sp>
      <p:pic>
        <p:nvPicPr>
          <p:cNvPr id="6" name="groomsoft">
            <a:hlinkClick r:id="" action="ppaction://media"/>
            <a:extLst>
              <a:ext uri="{FF2B5EF4-FFF2-40B4-BE49-F238E27FC236}">
                <a16:creationId xmlns:a16="http://schemas.microsoft.com/office/drawing/2014/main" id="{3A00E64F-9EA2-4FAE-B7B5-775349014E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5043" y="208723"/>
            <a:ext cx="609600" cy="609600"/>
          </a:xfrm>
          <a:prstGeom prst="rect">
            <a:avLst/>
          </a:prstGeom>
        </p:spPr>
      </p:pic>
    </p:spTree>
    <p:extLst>
      <p:ext uri="{BB962C8B-B14F-4D97-AF65-F5344CB8AC3E}">
        <p14:creationId xmlns:p14="http://schemas.microsoft.com/office/powerpoint/2010/main" val="3423205328"/>
      </p:ext>
    </p:extLst>
  </p:cSld>
  <p:clrMapOvr>
    <a:masterClrMapping/>
  </p:clrMapOvr>
  <mc:AlternateContent xmlns:mc="http://schemas.openxmlformats.org/markup-compatibility/2006">
    <mc:Choice xmlns:p14="http://schemas.microsoft.com/office/powerpoint/2010/main" Requires="p14">
      <p:transition spd="slow" p14:dur="2000" advTm="12248"/>
    </mc:Choice>
    <mc:Fallback>
      <p:transition spd="slow" advTm="12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624"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5346-5E4A-436F-A84A-9DA878E04531}"/>
              </a:ext>
            </a:extLst>
          </p:cNvPr>
          <p:cNvSpPr>
            <a:spLocks noGrp="1"/>
          </p:cNvSpPr>
          <p:nvPr>
            <p:ph type="title"/>
          </p:nvPr>
        </p:nvSpPr>
        <p:spPr/>
        <p:txBody>
          <a:bodyPr/>
          <a:lstStyle/>
          <a:p>
            <a:r>
              <a:rPr lang="en-CA" sz="4000" dirty="0"/>
              <a:t>Pet Groomer Software Reporting:</a:t>
            </a:r>
          </a:p>
        </p:txBody>
      </p:sp>
      <p:sp>
        <p:nvSpPr>
          <p:cNvPr id="3" name="Content Placeholder 2">
            <a:extLst>
              <a:ext uri="{FF2B5EF4-FFF2-40B4-BE49-F238E27FC236}">
                <a16:creationId xmlns:a16="http://schemas.microsoft.com/office/drawing/2014/main" id="{99EF568B-0898-4216-8264-42B1831285EF}"/>
              </a:ext>
            </a:extLst>
          </p:cNvPr>
          <p:cNvSpPr>
            <a:spLocks noGrp="1"/>
          </p:cNvSpPr>
          <p:nvPr>
            <p:ph idx="1"/>
          </p:nvPr>
        </p:nvSpPr>
        <p:spPr>
          <a:xfrm>
            <a:off x="742679" y="1298713"/>
            <a:ext cx="8946541" cy="4260573"/>
          </a:xfrm>
        </p:spPr>
        <p:txBody>
          <a:bodyPr/>
          <a:lstStyle/>
          <a:p>
            <a:r>
              <a:rPr lang="en-US" dirty="0"/>
              <a:t>Audit report</a:t>
            </a:r>
          </a:p>
          <a:p>
            <a:r>
              <a:rPr lang="en-US" dirty="0"/>
              <a:t>Pet list, customer list, last appointment, pets birthday, vaccination etc</a:t>
            </a:r>
          </a:p>
          <a:p>
            <a:r>
              <a:rPr lang="en-US" dirty="0"/>
              <a:t>Expense reports</a:t>
            </a:r>
          </a:p>
          <a:p>
            <a:r>
              <a:rPr lang="en-US" dirty="0"/>
              <a:t>Sales reports classified by dates, zip codes, payments, payment types etc</a:t>
            </a:r>
          </a:p>
          <a:p>
            <a:r>
              <a:rPr lang="en-US" dirty="0"/>
              <a:t>Coupon, product and service lists</a:t>
            </a:r>
          </a:p>
          <a:p>
            <a:r>
              <a:rPr lang="en-US" dirty="0"/>
              <a:t>All the reports can be downloaded and printed, and are in CSV file.</a:t>
            </a:r>
            <a:endParaRPr lang="en-CA" dirty="0"/>
          </a:p>
        </p:txBody>
      </p:sp>
    </p:spTree>
    <p:extLst>
      <p:ext uri="{BB962C8B-B14F-4D97-AF65-F5344CB8AC3E}">
        <p14:creationId xmlns:p14="http://schemas.microsoft.com/office/powerpoint/2010/main" val="904535073"/>
      </p:ext>
    </p:extLst>
  </p:cSld>
  <p:clrMapOvr>
    <a:masterClrMapping/>
  </p:clrMapOvr>
  <mc:AlternateContent xmlns:mc="http://schemas.openxmlformats.org/markup-compatibility/2006">
    <mc:Choice xmlns:p14="http://schemas.microsoft.com/office/powerpoint/2010/main" Requires="p14">
      <p:transition spd="slow" p14:dur="2000" advTm="46468"/>
    </mc:Choice>
    <mc:Fallback>
      <p:transition spd="slow" advTm="4646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A6A29-A55F-4D96-8917-BCEB3958C260}"/>
              </a:ext>
            </a:extLst>
          </p:cNvPr>
          <p:cNvPicPr>
            <a:picLocks noChangeAspect="1"/>
          </p:cNvPicPr>
          <p:nvPr/>
        </p:nvPicPr>
        <p:blipFill>
          <a:blip r:embed="rId2"/>
          <a:stretch>
            <a:fillRect/>
          </a:stretch>
        </p:blipFill>
        <p:spPr>
          <a:xfrm>
            <a:off x="434631" y="204084"/>
            <a:ext cx="5356570" cy="4579950"/>
          </a:xfrm>
          <a:prstGeom prst="rect">
            <a:avLst/>
          </a:prstGeom>
        </p:spPr>
      </p:pic>
      <p:pic>
        <p:nvPicPr>
          <p:cNvPr id="5" name="Picture 4">
            <a:extLst>
              <a:ext uri="{FF2B5EF4-FFF2-40B4-BE49-F238E27FC236}">
                <a16:creationId xmlns:a16="http://schemas.microsoft.com/office/drawing/2014/main" id="{8FE4EF53-C2EC-4543-8248-93CF1B07AA0A}"/>
              </a:ext>
            </a:extLst>
          </p:cNvPr>
          <p:cNvPicPr>
            <a:picLocks noChangeAspect="1"/>
          </p:cNvPicPr>
          <p:nvPr/>
        </p:nvPicPr>
        <p:blipFill>
          <a:blip r:embed="rId3"/>
          <a:stretch>
            <a:fillRect/>
          </a:stretch>
        </p:blipFill>
        <p:spPr>
          <a:xfrm>
            <a:off x="6308035" y="204084"/>
            <a:ext cx="2597426" cy="2142434"/>
          </a:xfrm>
          <a:prstGeom prst="rect">
            <a:avLst/>
          </a:prstGeom>
        </p:spPr>
      </p:pic>
      <p:pic>
        <p:nvPicPr>
          <p:cNvPr id="6" name="Picture 5">
            <a:extLst>
              <a:ext uri="{FF2B5EF4-FFF2-40B4-BE49-F238E27FC236}">
                <a16:creationId xmlns:a16="http://schemas.microsoft.com/office/drawing/2014/main" id="{1FB7396E-9C37-4B45-A8E3-387E46503B1B}"/>
              </a:ext>
            </a:extLst>
          </p:cNvPr>
          <p:cNvPicPr>
            <a:picLocks noChangeAspect="1"/>
          </p:cNvPicPr>
          <p:nvPr/>
        </p:nvPicPr>
        <p:blipFill>
          <a:blip r:embed="rId4"/>
          <a:stretch>
            <a:fillRect/>
          </a:stretch>
        </p:blipFill>
        <p:spPr>
          <a:xfrm>
            <a:off x="6705600" y="2597426"/>
            <a:ext cx="4399721" cy="2903882"/>
          </a:xfrm>
          <a:prstGeom prst="rect">
            <a:avLst/>
          </a:prstGeom>
        </p:spPr>
      </p:pic>
      <p:pic>
        <p:nvPicPr>
          <p:cNvPr id="7" name="Picture 6">
            <a:extLst>
              <a:ext uri="{FF2B5EF4-FFF2-40B4-BE49-F238E27FC236}">
                <a16:creationId xmlns:a16="http://schemas.microsoft.com/office/drawing/2014/main" id="{B4E45E75-0681-4B57-8BD5-8BBD38F68798}"/>
              </a:ext>
            </a:extLst>
          </p:cNvPr>
          <p:cNvPicPr>
            <a:picLocks noChangeAspect="1"/>
          </p:cNvPicPr>
          <p:nvPr/>
        </p:nvPicPr>
        <p:blipFill>
          <a:blip r:embed="rId5"/>
          <a:stretch>
            <a:fillRect/>
          </a:stretch>
        </p:blipFill>
        <p:spPr>
          <a:xfrm>
            <a:off x="434631" y="5672704"/>
            <a:ext cx="11450648" cy="981212"/>
          </a:xfrm>
          <a:prstGeom prst="rect">
            <a:avLst/>
          </a:prstGeom>
        </p:spPr>
      </p:pic>
    </p:spTree>
    <p:extLst>
      <p:ext uri="{BB962C8B-B14F-4D97-AF65-F5344CB8AC3E}">
        <p14:creationId xmlns:p14="http://schemas.microsoft.com/office/powerpoint/2010/main" val="1581571950"/>
      </p:ext>
    </p:extLst>
  </p:cSld>
  <p:clrMapOvr>
    <a:masterClrMapping/>
  </p:clrMapOvr>
  <mc:AlternateContent xmlns:mc="http://schemas.openxmlformats.org/markup-compatibility/2006">
    <mc:Choice xmlns:p14="http://schemas.microsoft.com/office/powerpoint/2010/main" Requires="p14">
      <p:transition spd="slow" p14:dur="2000" advTm="6035"/>
    </mc:Choice>
    <mc:Fallback>
      <p:transition spd="slow" advTm="60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9FC2-F291-4B55-B95A-D7DEA639E6F3}"/>
              </a:ext>
            </a:extLst>
          </p:cNvPr>
          <p:cNvSpPr>
            <a:spLocks noGrp="1"/>
          </p:cNvSpPr>
          <p:nvPr>
            <p:ph type="title"/>
          </p:nvPr>
        </p:nvSpPr>
        <p:spPr/>
        <p:txBody>
          <a:bodyPr/>
          <a:lstStyle/>
          <a:p>
            <a:r>
              <a:rPr lang="en-US" sz="4000" dirty="0"/>
              <a:t>C</a:t>
            </a:r>
            <a:r>
              <a:rPr lang="en-CA" sz="4000" dirty="0"/>
              <a:t>ross Platform Software:</a:t>
            </a:r>
          </a:p>
        </p:txBody>
      </p:sp>
      <p:sp>
        <p:nvSpPr>
          <p:cNvPr id="3" name="Content Placeholder 2">
            <a:extLst>
              <a:ext uri="{FF2B5EF4-FFF2-40B4-BE49-F238E27FC236}">
                <a16:creationId xmlns:a16="http://schemas.microsoft.com/office/drawing/2014/main" id="{3F21F709-289C-40A1-B7AE-240CEF771C2F}"/>
              </a:ext>
            </a:extLst>
          </p:cNvPr>
          <p:cNvSpPr>
            <a:spLocks noGrp="1"/>
          </p:cNvSpPr>
          <p:nvPr>
            <p:ph idx="1"/>
          </p:nvPr>
        </p:nvSpPr>
        <p:spPr>
          <a:xfrm>
            <a:off x="646111" y="1628849"/>
            <a:ext cx="8946541" cy="4195481"/>
          </a:xfrm>
        </p:spPr>
        <p:txBody>
          <a:bodyPr/>
          <a:lstStyle/>
          <a:p>
            <a:r>
              <a:rPr lang="en-US" dirty="0"/>
              <a:t>Since we are logging into your account via the internet there is no OS requirement. Groomsoft will work on any device (Mac, Windows, Android, Apple) that has an internet connection. Groomsoft has been tested on the most popular internet browsers such as Edge, Chrome, Firefox and Safari.</a:t>
            </a:r>
            <a:endParaRPr lang="en-CA" dirty="0"/>
          </a:p>
        </p:txBody>
      </p:sp>
      <p:pic>
        <p:nvPicPr>
          <p:cNvPr id="4" name="Picture 3">
            <a:extLst>
              <a:ext uri="{FF2B5EF4-FFF2-40B4-BE49-F238E27FC236}">
                <a16:creationId xmlns:a16="http://schemas.microsoft.com/office/drawing/2014/main" id="{48B79730-02DA-4CAC-870A-9352CD6D58AC}"/>
              </a:ext>
            </a:extLst>
          </p:cNvPr>
          <p:cNvPicPr>
            <a:picLocks noChangeAspect="1"/>
          </p:cNvPicPr>
          <p:nvPr/>
        </p:nvPicPr>
        <p:blipFill>
          <a:blip r:embed="rId2"/>
          <a:stretch>
            <a:fillRect/>
          </a:stretch>
        </p:blipFill>
        <p:spPr>
          <a:xfrm>
            <a:off x="7262191" y="3313043"/>
            <a:ext cx="3624895" cy="2858685"/>
          </a:xfrm>
          <a:prstGeom prst="rect">
            <a:avLst/>
          </a:prstGeom>
        </p:spPr>
      </p:pic>
    </p:spTree>
    <p:extLst>
      <p:ext uri="{BB962C8B-B14F-4D97-AF65-F5344CB8AC3E}">
        <p14:creationId xmlns:p14="http://schemas.microsoft.com/office/powerpoint/2010/main" val="1472529769"/>
      </p:ext>
    </p:extLst>
  </p:cSld>
  <p:clrMapOvr>
    <a:masterClrMapping/>
  </p:clrMapOvr>
  <mc:AlternateContent xmlns:mc="http://schemas.openxmlformats.org/markup-compatibility/2006">
    <mc:Choice xmlns:p14="http://schemas.microsoft.com/office/powerpoint/2010/main" Requires="p14">
      <p:transition spd="slow" p14:dur="2000" advTm="8892"/>
    </mc:Choice>
    <mc:Fallback>
      <p:transition spd="slow" advTm="88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7562-C068-464D-8DE9-CF98B6C93D3E}"/>
              </a:ext>
            </a:extLst>
          </p:cNvPr>
          <p:cNvSpPr>
            <a:spLocks noGrp="1"/>
          </p:cNvSpPr>
          <p:nvPr>
            <p:ph type="title"/>
          </p:nvPr>
        </p:nvSpPr>
        <p:spPr/>
        <p:txBody>
          <a:bodyPr/>
          <a:lstStyle/>
          <a:p>
            <a:r>
              <a:rPr lang="en-US" sz="4000" dirty="0"/>
              <a:t>P</a:t>
            </a:r>
            <a:r>
              <a:rPr lang="en-CA" sz="4000" dirty="0"/>
              <a:t>ricing:</a:t>
            </a:r>
            <a:br>
              <a:rPr lang="en-US" dirty="0"/>
            </a:br>
            <a:endParaRPr lang="en-CA" dirty="0"/>
          </a:p>
        </p:txBody>
      </p:sp>
      <p:sp>
        <p:nvSpPr>
          <p:cNvPr id="3" name="Content Placeholder 2">
            <a:extLst>
              <a:ext uri="{FF2B5EF4-FFF2-40B4-BE49-F238E27FC236}">
                <a16:creationId xmlns:a16="http://schemas.microsoft.com/office/drawing/2014/main" id="{D9EEDCD0-9CCA-4F2A-98ED-0DADA004B6EE}"/>
              </a:ext>
            </a:extLst>
          </p:cNvPr>
          <p:cNvSpPr>
            <a:spLocks noGrp="1"/>
          </p:cNvSpPr>
          <p:nvPr>
            <p:ph idx="1"/>
          </p:nvPr>
        </p:nvSpPr>
        <p:spPr>
          <a:xfrm>
            <a:off x="808383" y="1152983"/>
            <a:ext cx="8946541" cy="4195481"/>
          </a:xfrm>
        </p:spPr>
        <p:txBody>
          <a:bodyPr/>
          <a:lstStyle/>
          <a:p>
            <a:r>
              <a:rPr lang="en-US" dirty="0"/>
              <a:t>They charge $34.90 to mobile groomers and $24.95 for grooming shops as they don’t have maps feature.</a:t>
            </a:r>
          </a:p>
          <a:p>
            <a:r>
              <a:rPr lang="en-US" dirty="0"/>
              <a:t>In this package you get free email reminder and 100 free text messages monthly and 500 yearly.</a:t>
            </a:r>
          </a:p>
          <a:p>
            <a:r>
              <a:rPr lang="en-US" dirty="0"/>
              <a:t>They also provide free demo for 30 days.</a:t>
            </a:r>
            <a:endParaRPr lang="en-CA" dirty="0"/>
          </a:p>
        </p:txBody>
      </p:sp>
      <p:pic>
        <p:nvPicPr>
          <p:cNvPr id="4" name="Picture 3">
            <a:extLst>
              <a:ext uri="{FF2B5EF4-FFF2-40B4-BE49-F238E27FC236}">
                <a16:creationId xmlns:a16="http://schemas.microsoft.com/office/drawing/2014/main" id="{ECCA790F-2828-482C-A831-C1408358A379}"/>
              </a:ext>
            </a:extLst>
          </p:cNvPr>
          <p:cNvPicPr>
            <a:picLocks noChangeAspect="1"/>
          </p:cNvPicPr>
          <p:nvPr/>
        </p:nvPicPr>
        <p:blipFill>
          <a:blip r:embed="rId2"/>
          <a:stretch>
            <a:fillRect/>
          </a:stretch>
        </p:blipFill>
        <p:spPr>
          <a:xfrm>
            <a:off x="145774" y="3076562"/>
            <a:ext cx="6467061" cy="3644348"/>
          </a:xfrm>
          <a:prstGeom prst="rect">
            <a:avLst/>
          </a:prstGeom>
        </p:spPr>
      </p:pic>
      <p:pic>
        <p:nvPicPr>
          <p:cNvPr id="5" name="Picture 4">
            <a:extLst>
              <a:ext uri="{FF2B5EF4-FFF2-40B4-BE49-F238E27FC236}">
                <a16:creationId xmlns:a16="http://schemas.microsoft.com/office/drawing/2014/main" id="{3D4933C8-41F5-4DB5-978E-AB8BD0206A57}"/>
              </a:ext>
            </a:extLst>
          </p:cNvPr>
          <p:cNvPicPr>
            <a:picLocks noChangeAspect="1"/>
          </p:cNvPicPr>
          <p:nvPr/>
        </p:nvPicPr>
        <p:blipFill>
          <a:blip r:embed="rId3"/>
          <a:stretch>
            <a:fillRect/>
          </a:stretch>
        </p:blipFill>
        <p:spPr>
          <a:xfrm>
            <a:off x="6709429" y="3058811"/>
            <a:ext cx="5336797" cy="3644348"/>
          </a:xfrm>
          <a:prstGeom prst="rect">
            <a:avLst/>
          </a:prstGeom>
        </p:spPr>
      </p:pic>
    </p:spTree>
    <p:extLst>
      <p:ext uri="{BB962C8B-B14F-4D97-AF65-F5344CB8AC3E}">
        <p14:creationId xmlns:p14="http://schemas.microsoft.com/office/powerpoint/2010/main" val="393164383"/>
      </p:ext>
    </p:extLst>
  </p:cSld>
  <p:clrMapOvr>
    <a:masterClrMapping/>
  </p:clrMapOvr>
  <mc:AlternateContent xmlns:mc="http://schemas.openxmlformats.org/markup-compatibility/2006">
    <mc:Choice xmlns:p14="http://schemas.microsoft.com/office/powerpoint/2010/main" Requires="p14">
      <p:transition spd="slow" p14:dur="2000" advTm="29487"/>
    </mc:Choice>
    <mc:Fallback>
      <p:transition spd="slow" advTm="2948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BD2FD8-DAAB-4F04-95C8-6E78AC9BFE6F}"/>
              </a:ext>
            </a:extLst>
          </p:cNvPr>
          <p:cNvSpPr>
            <a:spLocks noGrp="1"/>
          </p:cNvSpPr>
          <p:nvPr>
            <p:ph type="title"/>
          </p:nvPr>
        </p:nvSpPr>
        <p:spPr>
          <a:xfrm>
            <a:off x="950912" y="3061252"/>
            <a:ext cx="9404723" cy="1442431"/>
          </a:xfrm>
        </p:spPr>
        <p:txBody>
          <a:bodyPr/>
          <a:lstStyle/>
          <a:p>
            <a:pPr algn="ctr"/>
            <a:r>
              <a:rPr lang="en-US" sz="6000" dirty="0">
                <a:solidFill>
                  <a:srgbClr val="ACD433"/>
                </a:solidFill>
              </a:rPr>
              <a:t>Thank you</a:t>
            </a:r>
            <a:endParaRPr lang="en-CA" sz="6000" dirty="0">
              <a:solidFill>
                <a:srgbClr val="ACD433"/>
              </a:solidFill>
            </a:endParaRPr>
          </a:p>
        </p:txBody>
      </p:sp>
    </p:spTree>
    <p:extLst>
      <p:ext uri="{BB962C8B-B14F-4D97-AF65-F5344CB8AC3E}">
        <p14:creationId xmlns:p14="http://schemas.microsoft.com/office/powerpoint/2010/main" val="3303225788"/>
      </p:ext>
    </p:extLst>
  </p:cSld>
  <p:clrMapOvr>
    <a:masterClrMapping/>
  </p:clrMapOvr>
  <mc:AlternateContent xmlns:mc="http://schemas.openxmlformats.org/markup-compatibility/2006">
    <mc:Choice xmlns:p14="http://schemas.microsoft.com/office/powerpoint/2010/main" Requires="p14">
      <p:transition spd="slow" p14:dur="2000" advTm="7539"/>
    </mc:Choice>
    <mc:Fallback>
      <p:transition spd="slow" advTm="75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F7AF80-7A2B-4167-9F22-2026807B3EF6}"/>
              </a:ext>
            </a:extLst>
          </p:cNvPr>
          <p:cNvSpPr>
            <a:spLocks noGrp="1"/>
          </p:cNvSpPr>
          <p:nvPr>
            <p:ph type="title"/>
          </p:nvPr>
        </p:nvSpPr>
        <p:spPr>
          <a:xfrm>
            <a:off x="1154954" y="612913"/>
            <a:ext cx="8825659" cy="1096617"/>
          </a:xfrm>
        </p:spPr>
        <p:txBody>
          <a:bodyPr/>
          <a:lstStyle/>
          <a:p>
            <a:r>
              <a:rPr lang="en-US" dirty="0"/>
              <a:t>Why Groomsoft?</a:t>
            </a:r>
            <a:endParaRPr lang="en-CA" dirty="0"/>
          </a:p>
        </p:txBody>
      </p:sp>
      <p:sp>
        <p:nvSpPr>
          <p:cNvPr id="6" name="Text Placeholder 5">
            <a:extLst>
              <a:ext uri="{FF2B5EF4-FFF2-40B4-BE49-F238E27FC236}">
                <a16:creationId xmlns:a16="http://schemas.microsoft.com/office/drawing/2014/main" id="{D949C75A-EF87-4A7B-8439-8899EFBE502C}"/>
              </a:ext>
            </a:extLst>
          </p:cNvPr>
          <p:cNvSpPr>
            <a:spLocks noGrp="1"/>
          </p:cNvSpPr>
          <p:nvPr>
            <p:ph type="body" sz="half" idx="2"/>
          </p:nvPr>
        </p:nvSpPr>
        <p:spPr>
          <a:xfrm>
            <a:off x="1154954" y="1855305"/>
            <a:ext cx="8825659" cy="4204252"/>
          </a:xfrm>
        </p:spPr>
        <p:txBody>
          <a:bodyPr>
            <a:normAutofit lnSpcReduction="10000"/>
          </a:bodyPr>
          <a:lstStyle/>
          <a:p>
            <a:pPr marL="342900" indent="-342900">
              <a:buFont typeface="+mj-lt"/>
              <a:buAutoNum type="arabicPeriod"/>
            </a:pPr>
            <a:endParaRPr lang="en-US" sz="2000" dirty="0"/>
          </a:p>
          <a:p>
            <a:pPr marL="342900" indent="-342900">
              <a:buFont typeface="+mj-lt"/>
              <a:buAutoNum type="arabicPeriod"/>
            </a:pPr>
            <a:endParaRPr lang="en-US" sz="2000" dirty="0"/>
          </a:p>
          <a:p>
            <a:pPr marL="342900" indent="-342900">
              <a:buFont typeface="+mj-lt"/>
              <a:buAutoNum type="arabicPeriod"/>
            </a:pPr>
            <a:r>
              <a:rPr lang="en-US" sz="2000" dirty="0"/>
              <a:t>Cloud Based Software, therefore Supports all operating systems and cross platforms.</a:t>
            </a:r>
          </a:p>
          <a:p>
            <a:pPr marL="342900" indent="-342900">
              <a:buFont typeface="+mj-lt"/>
              <a:buAutoNum type="arabicPeriod"/>
            </a:pPr>
            <a:r>
              <a:rPr lang="en-US" sz="2000" dirty="0"/>
              <a:t>User-friendly and easier to use and learn.</a:t>
            </a:r>
          </a:p>
          <a:p>
            <a:pPr marL="342900" indent="-342900">
              <a:buFont typeface="+mj-lt"/>
              <a:buAutoNum type="arabicPeriod"/>
            </a:pPr>
            <a:r>
              <a:rPr lang="en-US" sz="2000" dirty="0"/>
              <a:t>Can access data anywhere without any specific installations.</a:t>
            </a:r>
          </a:p>
          <a:p>
            <a:pPr marL="342900" indent="-342900">
              <a:buFont typeface="+mj-lt"/>
              <a:buAutoNum type="arabicPeriod"/>
            </a:pPr>
            <a:r>
              <a:rPr lang="en-US" sz="2000" dirty="0"/>
              <a:t>Auto data backup each night.</a:t>
            </a:r>
          </a:p>
          <a:p>
            <a:pPr marL="342900" indent="-342900">
              <a:buFont typeface="+mj-lt"/>
              <a:buAutoNum type="arabicPeriod"/>
            </a:pPr>
            <a:r>
              <a:rPr lang="en-US" sz="2000" dirty="0"/>
              <a:t>Sympathy gifts for Pets</a:t>
            </a:r>
          </a:p>
          <a:p>
            <a:pPr marL="342900" indent="-342900">
              <a:buFont typeface="+mj-lt"/>
              <a:buAutoNum type="arabicPeriod"/>
            </a:pPr>
            <a:r>
              <a:rPr lang="en-US" sz="2000" dirty="0"/>
              <a:t>Provides features like bulk texting, appointment calendar, managing customers, route optimization, secure payments and data storage</a:t>
            </a:r>
          </a:p>
          <a:p>
            <a:endParaRPr lang="en-US" dirty="0"/>
          </a:p>
          <a:p>
            <a:endParaRPr lang="en-US" dirty="0"/>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3525862298"/>
      </p:ext>
    </p:extLst>
  </p:cSld>
  <p:clrMapOvr>
    <a:masterClrMapping/>
  </p:clrMapOvr>
  <mc:AlternateContent xmlns:mc="http://schemas.openxmlformats.org/markup-compatibility/2006">
    <mc:Choice xmlns:p14="http://schemas.microsoft.com/office/powerpoint/2010/main" Requires="p14">
      <p:transition spd="slow" p14:dur="2000" advTm="33309"/>
    </mc:Choice>
    <mc:Fallback>
      <p:transition spd="slow" advTm="333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4F083-A347-4F33-9908-438E0ED625EC}"/>
              </a:ext>
            </a:extLst>
          </p:cNvPr>
          <p:cNvSpPr>
            <a:spLocks noGrp="1"/>
          </p:cNvSpPr>
          <p:nvPr>
            <p:ph type="title"/>
          </p:nvPr>
        </p:nvSpPr>
        <p:spPr/>
        <p:txBody>
          <a:bodyPr/>
          <a:lstStyle/>
          <a:p>
            <a:r>
              <a:rPr lang="en-US" dirty="0"/>
              <a:t>Key Features:</a:t>
            </a:r>
            <a:endParaRPr lang="en-CA" dirty="0"/>
          </a:p>
        </p:txBody>
      </p:sp>
      <p:sp>
        <p:nvSpPr>
          <p:cNvPr id="3" name="Content Placeholder 2">
            <a:extLst>
              <a:ext uri="{FF2B5EF4-FFF2-40B4-BE49-F238E27FC236}">
                <a16:creationId xmlns:a16="http://schemas.microsoft.com/office/drawing/2014/main" id="{6077D162-CCA9-45BC-BCCA-4F05C8450464}"/>
              </a:ext>
            </a:extLst>
          </p:cNvPr>
          <p:cNvSpPr>
            <a:spLocks noGrp="1"/>
          </p:cNvSpPr>
          <p:nvPr>
            <p:ph idx="1"/>
          </p:nvPr>
        </p:nvSpPr>
        <p:spPr/>
        <p:txBody>
          <a:bodyPr/>
          <a:lstStyle/>
          <a:p>
            <a:r>
              <a:rPr lang="en-US" dirty="0"/>
              <a:t>Pet Grooming Software Appointment Calendar</a:t>
            </a:r>
          </a:p>
          <a:p>
            <a:r>
              <a:rPr lang="en-US" dirty="0"/>
              <a:t>Pet Grooming Software Text Messaging</a:t>
            </a:r>
          </a:p>
          <a:p>
            <a:r>
              <a:rPr lang="en-US" dirty="0"/>
              <a:t>Managing Customers and Pets</a:t>
            </a:r>
          </a:p>
          <a:p>
            <a:r>
              <a:rPr lang="en-US" dirty="0"/>
              <a:t>Route Optimization</a:t>
            </a:r>
          </a:p>
          <a:p>
            <a:r>
              <a:rPr lang="en-CA" dirty="0"/>
              <a:t>Pet Groomer Software Reporting</a:t>
            </a:r>
          </a:p>
          <a:p>
            <a:r>
              <a:rPr lang="en-US" dirty="0"/>
              <a:t>C</a:t>
            </a:r>
            <a:r>
              <a:rPr lang="en-CA" dirty="0"/>
              <a:t>ross Platform Software</a:t>
            </a:r>
          </a:p>
          <a:p>
            <a:r>
              <a:rPr lang="en-US" dirty="0"/>
              <a:t>P</a:t>
            </a:r>
            <a:r>
              <a:rPr lang="en-CA" dirty="0"/>
              <a:t>ricing</a:t>
            </a:r>
            <a:endParaRPr lang="en-US" dirty="0"/>
          </a:p>
        </p:txBody>
      </p:sp>
    </p:spTree>
    <p:extLst>
      <p:ext uri="{BB962C8B-B14F-4D97-AF65-F5344CB8AC3E}">
        <p14:creationId xmlns:p14="http://schemas.microsoft.com/office/powerpoint/2010/main" val="2574092516"/>
      </p:ext>
    </p:extLst>
  </p:cSld>
  <p:clrMapOvr>
    <a:masterClrMapping/>
  </p:clrMapOvr>
  <mc:AlternateContent xmlns:mc="http://schemas.openxmlformats.org/markup-compatibility/2006">
    <mc:Choice xmlns:p14="http://schemas.microsoft.com/office/powerpoint/2010/main" Requires="p14">
      <p:transition spd="slow" p14:dur="2000" advTm="4455"/>
    </mc:Choice>
    <mc:Fallback>
      <p:transition spd="slow" advTm="44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DD74-8628-4A91-8EBE-40AE605677AA}"/>
              </a:ext>
            </a:extLst>
          </p:cNvPr>
          <p:cNvSpPr>
            <a:spLocks noGrp="1"/>
          </p:cNvSpPr>
          <p:nvPr>
            <p:ph type="title"/>
          </p:nvPr>
        </p:nvSpPr>
        <p:spPr/>
        <p:txBody>
          <a:bodyPr/>
          <a:lstStyle/>
          <a:p>
            <a:r>
              <a:rPr lang="en-US" sz="4000" dirty="0"/>
              <a:t>Pet Grooming Software Appointment Calendar:</a:t>
            </a:r>
            <a:br>
              <a:rPr lang="en-US" dirty="0"/>
            </a:br>
            <a:endParaRPr lang="en-CA" dirty="0"/>
          </a:p>
        </p:txBody>
      </p:sp>
      <p:sp>
        <p:nvSpPr>
          <p:cNvPr id="3" name="Content Placeholder 2">
            <a:extLst>
              <a:ext uri="{FF2B5EF4-FFF2-40B4-BE49-F238E27FC236}">
                <a16:creationId xmlns:a16="http://schemas.microsoft.com/office/drawing/2014/main" id="{26CF67FB-ED76-41D7-9D70-176722DC4CF3}"/>
              </a:ext>
            </a:extLst>
          </p:cNvPr>
          <p:cNvSpPr>
            <a:spLocks noGrp="1"/>
          </p:cNvSpPr>
          <p:nvPr>
            <p:ph idx="1"/>
          </p:nvPr>
        </p:nvSpPr>
        <p:spPr/>
        <p:txBody>
          <a:bodyPr/>
          <a:lstStyle/>
          <a:p>
            <a:r>
              <a:rPr lang="en-US" dirty="0"/>
              <a:t>Create recurring appointments</a:t>
            </a:r>
          </a:p>
          <a:p>
            <a:r>
              <a:rPr lang="en-US" dirty="0"/>
              <a:t>Block days off/ holidays</a:t>
            </a:r>
          </a:p>
          <a:p>
            <a:r>
              <a:rPr lang="en-US" dirty="0"/>
              <a:t>Email reminders</a:t>
            </a:r>
          </a:p>
          <a:p>
            <a:r>
              <a:rPr lang="en-US" dirty="0"/>
              <a:t>Waitlist</a:t>
            </a:r>
          </a:p>
          <a:p>
            <a:r>
              <a:rPr lang="en-US" dirty="0"/>
              <a:t>Appointment summary</a:t>
            </a:r>
            <a:endParaRPr lang="en-CA" dirty="0"/>
          </a:p>
        </p:txBody>
      </p:sp>
    </p:spTree>
    <p:extLst>
      <p:ext uri="{BB962C8B-B14F-4D97-AF65-F5344CB8AC3E}">
        <p14:creationId xmlns:p14="http://schemas.microsoft.com/office/powerpoint/2010/main" val="2403672117"/>
      </p:ext>
    </p:extLst>
  </p:cSld>
  <p:clrMapOvr>
    <a:masterClrMapping/>
  </p:clrMapOvr>
  <mc:AlternateContent xmlns:mc="http://schemas.openxmlformats.org/markup-compatibility/2006">
    <mc:Choice xmlns:p14="http://schemas.microsoft.com/office/powerpoint/2010/main" Requires="p14">
      <p:transition spd="slow" p14:dur="2000" advTm="7519"/>
    </mc:Choice>
    <mc:Fallback>
      <p:transition spd="slow" advTm="75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B5AED31-C2F9-4CE8-9682-0F9483169F91}"/>
              </a:ext>
            </a:extLst>
          </p:cNvPr>
          <p:cNvPicPr>
            <a:picLocks noGrp="1" noChangeAspect="1"/>
          </p:cNvPicPr>
          <p:nvPr>
            <p:ph sz="half" idx="1"/>
          </p:nvPr>
        </p:nvPicPr>
        <p:blipFill>
          <a:blip r:embed="rId2"/>
          <a:stretch>
            <a:fillRect/>
          </a:stretch>
        </p:blipFill>
        <p:spPr>
          <a:xfrm>
            <a:off x="357809" y="265754"/>
            <a:ext cx="11290852" cy="6347081"/>
          </a:xfrm>
          <a:prstGeom prst="rect">
            <a:avLst/>
          </a:prstGeom>
        </p:spPr>
      </p:pic>
    </p:spTree>
    <p:extLst>
      <p:ext uri="{BB962C8B-B14F-4D97-AF65-F5344CB8AC3E}">
        <p14:creationId xmlns:p14="http://schemas.microsoft.com/office/powerpoint/2010/main" val="1629056434"/>
      </p:ext>
    </p:extLst>
  </p:cSld>
  <p:clrMapOvr>
    <a:masterClrMapping/>
  </p:clrMapOvr>
  <mc:AlternateContent xmlns:mc="http://schemas.openxmlformats.org/markup-compatibility/2006">
    <mc:Choice xmlns:p14="http://schemas.microsoft.com/office/powerpoint/2010/main" Requires="p14">
      <p:transition spd="slow" p14:dur="2000" advTm="42099"/>
    </mc:Choice>
    <mc:Fallback>
      <p:transition spd="slow" advTm="420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E578-DD5B-4E58-8EAD-7351CFD33558}"/>
              </a:ext>
            </a:extLst>
          </p:cNvPr>
          <p:cNvSpPr>
            <a:spLocks noGrp="1"/>
          </p:cNvSpPr>
          <p:nvPr>
            <p:ph type="title"/>
          </p:nvPr>
        </p:nvSpPr>
        <p:spPr/>
        <p:txBody>
          <a:bodyPr/>
          <a:lstStyle/>
          <a:p>
            <a:r>
              <a:rPr lang="en-US" sz="4000" dirty="0"/>
              <a:t>Pet Grooming Software Text Messaging:</a:t>
            </a:r>
            <a:br>
              <a:rPr lang="en-US" dirty="0"/>
            </a:br>
            <a:endParaRPr lang="en-CA" dirty="0"/>
          </a:p>
        </p:txBody>
      </p:sp>
      <p:sp>
        <p:nvSpPr>
          <p:cNvPr id="3" name="Content Placeholder 2">
            <a:extLst>
              <a:ext uri="{FF2B5EF4-FFF2-40B4-BE49-F238E27FC236}">
                <a16:creationId xmlns:a16="http://schemas.microsoft.com/office/drawing/2014/main" id="{5A2DCDCA-7ABD-4EB1-8541-48305D2C6DB0}"/>
              </a:ext>
            </a:extLst>
          </p:cNvPr>
          <p:cNvSpPr>
            <a:spLocks noGrp="1"/>
          </p:cNvSpPr>
          <p:nvPr>
            <p:ph idx="1"/>
          </p:nvPr>
        </p:nvSpPr>
        <p:spPr/>
        <p:txBody>
          <a:bodyPr/>
          <a:lstStyle/>
          <a:p>
            <a:r>
              <a:rPr lang="en-US" dirty="0"/>
              <a:t>Text message reminders</a:t>
            </a:r>
          </a:p>
          <a:p>
            <a:r>
              <a:rPr lang="en-US" dirty="0"/>
              <a:t>Bulk texting</a:t>
            </a:r>
          </a:p>
          <a:p>
            <a:r>
              <a:rPr lang="en-US" dirty="0"/>
              <a:t>Text status</a:t>
            </a:r>
            <a:endParaRPr lang="en-CA" dirty="0"/>
          </a:p>
        </p:txBody>
      </p:sp>
      <p:pic>
        <p:nvPicPr>
          <p:cNvPr id="4" name="Picture 3">
            <a:extLst>
              <a:ext uri="{FF2B5EF4-FFF2-40B4-BE49-F238E27FC236}">
                <a16:creationId xmlns:a16="http://schemas.microsoft.com/office/drawing/2014/main" id="{782DB70D-5970-412F-AAAC-057810ECFF48}"/>
              </a:ext>
            </a:extLst>
          </p:cNvPr>
          <p:cNvPicPr>
            <a:picLocks noChangeAspect="1"/>
          </p:cNvPicPr>
          <p:nvPr/>
        </p:nvPicPr>
        <p:blipFill>
          <a:blip r:embed="rId2"/>
          <a:stretch>
            <a:fillRect/>
          </a:stretch>
        </p:blipFill>
        <p:spPr>
          <a:xfrm>
            <a:off x="6772071" y="1630017"/>
            <a:ext cx="3511616" cy="4775265"/>
          </a:xfrm>
          <a:prstGeom prst="rect">
            <a:avLst/>
          </a:prstGeom>
        </p:spPr>
      </p:pic>
    </p:spTree>
    <p:extLst>
      <p:ext uri="{BB962C8B-B14F-4D97-AF65-F5344CB8AC3E}">
        <p14:creationId xmlns:p14="http://schemas.microsoft.com/office/powerpoint/2010/main" val="2221128571"/>
      </p:ext>
    </p:extLst>
  </p:cSld>
  <p:clrMapOvr>
    <a:masterClrMapping/>
  </p:clrMapOvr>
  <mc:AlternateContent xmlns:mc="http://schemas.openxmlformats.org/markup-compatibility/2006">
    <mc:Choice xmlns:p14="http://schemas.microsoft.com/office/powerpoint/2010/main" Requires="p14">
      <p:transition spd="slow" p14:dur="2000" advTm="21974"/>
    </mc:Choice>
    <mc:Fallback>
      <p:transition spd="slow" advTm="219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3F06-A317-45F7-881E-11E252DA6072}"/>
              </a:ext>
            </a:extLst>
          </p:cNvPr>
          <p:cNvSpPr>
            <a:spLocks noGrp="1"/>
          </p:cNvSpPr>
          <p:nvPr>
            <p:ph type="title"/>
          </p:nvPr>
        </p:nvSpPr>
        <p:spPr/>
        <p:txBody>
          <a:bodyPr/>
          <a:lstStyle/>
          <a:p>
            <a:r>
              <a:rPr lang="en-US" sz="4000" dirty="0"/>
              <a:t>Managing Customers and Pets:</a:t>
            </a:r>
          </a:p>
        </p:txBody>
      </p:sp>
      <p:sp>
        <p:nvSpPr>
          <p:cNvPr id="3" name="Content Placeholder 2">
            <a:extLst>
              <a:ext uri="{FF2B5EF4-FFF2-40B4-BE49-F238E27FC236}">
                <a16:creationId xmlns:a16="http://schemas.microsoft.com/office/drawing/2014/main" id="{2D2AF1F9-1D57-41D0-BF53-2FBB08D3CFA8}"/>
              </a:ext>
            </a:extLst>
          </p:cNvPr>
          <p:cNvSpPr>
            <a:spLocks noGrp="1"/>
          </p:cNvSpPr>
          <p:nvPr>
            <p:ph idx="1"/>
          </p:nvPr>
        </p:nvSpPr>
        <p:spPr/>
        <p:txBody>
          <a:bodyPr/>
          <a:lstStyle/>
          <a:p>
            <a:r>
              <a:rPr lang="en-US" dirty="0"/>
              <a:t>Can add unlimited users</a:t>
            </a:r>
          </a:p>
          <a:p>
            <a:r>
              <a:rPr lang="en-US" dirty="0"/>
              <a:t>Sign able templates</a:t>
            </a:r>
          </a:p>
          <a:p>
            <a:r>
              <a:rPr lang="en-US" dirty="0"/>
              <a:t>Email marketing</a:t>
            </a:r>
          </a:p>
          <a:p>
            <a:r>
              <a:rPr lang="en-US" dirty="0"/>
              <a:t>Customers and pets tagging to distinguish</a:t>
            </a:r>
          </a:p>
          <a:p>
            <a:r>
              <a:rPr lang="en-US" dirty="0"/>
              <a:t>Detailed customers and their pets profile</a:t>
            </a:r>
          </a:p>
          <a:p>
            <a:r>
              <a:rPr lang="en-US" dirty="0"/>
              <a:t>Vaccination tracking</a:t>
            </a:r>
          </a:p>
          <a:p>
            <a:r>
              <a:rPr lang="en-US" dirty="0"/>
              <a:t>Pets picture upload option</a:t>
            </a:r>
          </a:p>
          <a:p>
            <a:r>
              <a:rPr lang="en-US" dirty="0"/>
              <a:t>Sympathy gifts</a:t>
            </a:r>
            <a:endParaRPr lang="en-CA" dirty="0"/>
          </a:p>
        </p:txBody>
      </p:sp>
      <p:pic>
        <p:nvPicPr>
          <p:cNvPr id="4" name="Picture 3">
            <a:extLst>
              <a:ext uri="{FF2B5EF4-FFF2-40B4-BE49-F238E27FC236}">
                <a16:creationId xmlns:a16="http://schemas.microsoft.com/office/drawing/2014/main" id="{8019AF74-3EB2-4163-8F51-EF3F13D506EE}"/>
              </a:ext>
            </a:extLst>
          </p:cNvPr>
          <p:cNvPicPr>
            <a:picLocks noChangeAspect="1"/>
          </p:cNvPicPr>
          <p:nvPr/>
        </p:nvPicPr>
        <p:blipFill>
          <a:blip r:embed="rId2"/>
          <a:stretch>
            <a:fillRect/>
          </a:stretch>
        </p:blipFill>
        <p:spPr>
          <a:xfrm>
            <a:off x="5433391" y="4341578"/>
            <a:ext cx="6347791" cy="2362530"/>
          </a:xfrm>
          <a:prstGeom prst="rect">
            <a:avLst/>
          </a:prstGeom>
        </p:spPr>
      </p:pic>
    </p:spTree>
    <p:extLst>
      <p:ext uri="{BB962C8B-B14F-4D97-AF65-F5344CB8AC3E}">
        <p14:creationId xmlns:p14="http://schemas.microsoft.com/office/powerpoint/2010/main" val="3823642717"/>
      </p:ext>
    </p:extLst>
  </p:cSld>
  <p:clrMapOvr>
    <a:masterClrMapping/>
  </p:clrMapOvr>
  <mc:AlternateContent xmlns:mc="http://schemas.openxmlformats.org/markup-compatibility/2006">
    <mc:Choice xmlns:p14="http://schemas.microsoft.com/office/powerpoint/2010/main" Requires="p14">
      <p:transition spd="slow" p14:dur="2000" advTm="56899"/>
    </mc:Choice>
    <mc:Fallback>
      <p:transition spd="slow" advTm="5689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6CA5CC-6DB5-4472-8D9A-93C597A38209}"/>
              </a:ext>
            </a:extLst>
          </p:cNvPr>
          <p:cNvPicPr>
            <a:picLocks noChangeAspect="1"/>
          </p:cNvPicPr>
          <p:nvPr/>
        </p:nvPicPr>
        <p:blipFill>
          <a:blip r:embed="rId2"/>
          <a:stretch>
            <a:fillRect/>
          </a:stretch>
        </p:blipFill>
        <p:spPr>
          <a:xfrm>
            <a:off x="233856" y="149087"/>
            <a:ext cx="5557344" cy="6559826"/>
          </a:xfrm>
          <a:prstGeom prst="rect">
            <a:avLst/>
          </a:prstGeom>
        </p:spPr>
      </p:pic>
      <p:pic>
        <p:nvPicPr>
          <p:cNvPr id="5" name="Picture 4">
            <a:extLst>
              <a:ext uri="{FF2B5EF4-FFF2-40B4-BE49-F238E27FC236}">
                <a16:creationId xmlns:a16="http://schemas.microsoft.com/office/drawing/2014/main" id="{D991E3D9-66E8-423D-A2F8-953CCF989F0D}"/>
              </a:ext>
            </a:extLst>
          </p:cNvPr>
          <p:cNvPicPr>
            <a:picLocks noChangeAspect="1"/>
          </p:cNvPicPr>
          <p:nvPr/>
        </p:nvPicPr>
        <p:blipFill>
          <a:blip r:embed="rId3"/>
          <a:stretch>
            <a:fillRect/>
          </a:stretch>
        </p:blipFill>
        <p:spPr>
          <a:xfrm>
            <a:off x="5791200" y="149087"/>
            <a:ext cx="6233205" cy="6559826"/>
          </a:xfrm>
          <a:prstGeom prst="rect">
            <a:avLst/>
          </a:prstGeom>
        </p:spPr>
      </p:pic>
    </p:spTree>
    <p:extLst>
      <p:ext uri="{BB962C8B-B14F-4D97-AF65-F5344CB8AC3E}">
        <p14:creationId xmlns:p14="http://schemas.microsoft.com/office/powerpoint/2010/main" val="2225161562"/>
      </p:ext>
    </p:extLst>
  </p:cSld>
  <p:clrMapOvr>
    <a:masterClrMapping/>
  </p:clrMapOvr>
  <mc:AlternateContent xmlns:mc="http://schemas.openxmlformats.org/markup-compatibility/2006">
    <mc:Choice xmlns:p14="http://schemas.microsoft.com/office/powerpoint/2010/main" Requires="p14">
      <p:transition spd="slow" p14:dur="2000" advTm="5745"/>
    </mc:Choice>
    <mc:Fallback>
      <p:transition spd="slow" advTm="57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35B0-2329-451D-AF17-5508FC59FB4E}"/>
              </a:ext>
            </a:extLst>
          </p:cNvPr>
          <p:cNvSpPr>
            <a:spLocks noGrp="1"/>
          </p:cNvSpPr>
          <p:nvPr>
            <p:ph type="title"/>
          </p:nvPr>
        </p:nvSpPr>
        <p:spPr/>
        <p:txBody>
          <a:bodyPr/>
          <a:lstStyle/>
          <a:p>
            <a:r>
              <a:rPr lang="en-US" sz="4000" dirty="0"/>
              <a:t>Route Optimization:</a:t>
            </a:r>
            <a:br>
              <a:rPr lang="en-US" sz="4000" dirty="0"/>
            </a:br>
            <a:endParaRPr lang="en-CA" sz="4000" dirty="0"/>
          </a:p>
        </p:txBody>
      </p:sp>
      <p:sp>
        <p:nvSpPr>
          <p:cNvPr id="3" name="Content Placeholder 2">
            <a:extLst>
              <a:ext uri="{FF2B5EF4-FFF2-40B4-BE49-F238E27FC236}">
                <a16:creationId xmlns:a16="http://schemas.microsoft.com/office/drawing/2014/main" id="{E19D3551-0FE1-422B-A532-0A85F489C4CE}"/>
              </a:ext>
            </a:extLst>
          </p:cNvPr>
          <p:cNvSpPr>
            <a:spLocks noGrp="1"/>
          </p:cNvSpPr>
          <p:nvPr>
            <p:ph idx="1"/>
          </p:nvPr>
        </p:nvSpPr>
        <p:spPr/>
        <p:txBody>
          <a:bodyPr/>
          <a:lstStyle/>
          <a:p>
            <a:r>
              <a:rPr lang="en-US" dirty="0"/>
              <a:t>Optimize the appointments route according to your needs.</a:t>
            </a:r>
          </a:p>
          <a:p>
            <a:r>
              <a:rPr lang="en-US" dirty="0"/>
              <a:t>Shows the shortest route</a:t>
            </a:r>
          </a:p>
          <a:p>
            <a:r>
              <a:rPr lang="en-US" dirty="0"/>
              <a:t>Maps to show the places to need to be in order.</a:t>
            </a:r>
          </a:p>
          <a:p>
            <a:r>
              <a:rPr lang="en-US" dirty="0"/>
              <a:t>Option to notify when you are about to reach the destination.</a:t>
            </a:r>
            <a:endParaRPr lang="en-CA" dirty="0"/>
          </a:p>
        </p:txBody>
      </p:sp>
      <p:pic>
        <p:nvPicPr>
          <p:cNvPr id="4" name="Picture 3">
            <a:extLst>
              <a:ext uri="{FF2B5EF4-FFF2-40B4-BE49-F238E27FC236}">
                <a16:creationId xmlns:a16="http://schemas.microsoft.com/office/drawing/2014/main" id="{9906441C-D3B9-492F-B155-3F1A25C158AC}"/>
              </a:ext>
            </a:extLst>
          </p:cNvPr>
          <p:cNvPicPr>
            <a:picLocks noChangeAspect="1"/>
          </p:cNvPicPr>
          <p:nvPr/>
        </p:nvPicPr>
        <p:blipFill>
          <a:blip r:embed="rId2"/>
          <a:stretch>
            <a:fillRect/>
          </a:stretch>
        </p:blipFill>
        <p:spPr>
          <a:xfrm>
            <a:off x="175890" y="3928983"/>
            <a:ext cx="3932514" cy="2875722"/>
          </a:xfrm>
          <a:prstGeom prst="rect">
            <a:avLst/>
          </a:prstGeom>
        </p:spPr>
      </p:pic>
      <p:pic>
        <p:nvPicPr>
          <p:cNvPr id="5" name="Picture 4">
            <a:extLst>
              <a:ext uri="{FF2B5EF4-FFF2-40B4-BE49-F238E27FC236}">
                <a16:creationId xmlns:a16="http://schemas.microsoft.com/office/drawing/2014/main" id="{BE98C5EA-B8D6-4BCF-B3DE-B2F042D1497D}"/>
              </a:ext>
            </a:extLst>
          </p:cNvPr>
          <p:cNvPicPr>
            <a:picLocks noChangeAspect="1"/>
          </p:cNvPicPr>
          <p:nvPr/>
        </p:nvPicPr>
        <p:blipFill>
          <a:blip r:embed="rId3"/>
          <a:stretch>
            <a:fillRect/>
          </a:stretch>
        </p:blipFill>
        <p:spPr>
          <a:xfrm>
            <a:off x="8975232" y="4395226"/>
            <a:ext cx="2715004" cy="2267266"/>
          </a:xfrm>
          <a:prstGeom prst="rect">
            <a:avLst/>
          </a:prstGeom>
        </p:spPr>
      </p:pic>
      <p:pic>
        <p:nvPicPr>
          <p:cNvPr id="6" name="Picture 5">
            <a:extLst>
              <a:ext uri="{FF2B5EF4-FFF2-40B4-BE49-F238E27FC236}">
                <a16:creationId xmlns:a16="http://schemas.microsoft.com/office/drawing/2014/main" id="{19D4468D-E008-415D-B42D-7E0478965E2C}"/>
              </a:ext>
            </a:extLst>
          </p:cNvPr>
          <p:cNvPicPr>
            <a:picLocks noChangeAspect="1"/>
          </p:cNvPicPr>
          <p:nvPr/>
        </p:nvPicPr>
        <p:blipFill>
          <a:blip r:embed="rId4"/>
          <a:stretch>
            <a:fillRect/>
          </a:stretch>
        </p:blipFill>
        <p:spPr>
          <a:xfrm>
            <a:off x="4391285" y="4395226"/>
            <a:ext cx="4169619" cy="2010056"/>
          </a:xfrm>
          <a:prstGeom prst="rect">
            <a:avLst/>
          </a:prstGeom>
        </p:spPr>
      </p:pic>
      <p:pic>
        <p:nvPicPr>
          <p:cNvPr id="7" name="Picture 6">
            <a:extLst>
              <a:ext uri="{FF2B5EF4-FFF2-40B4-BE49-F238E27FC236}">
                <a16:creationId xmlns:a16="http://schemas.microsoft.com/office/drawing/2014/main" id="{1652A96A-5792-40A2-A703-7EA525355B90}"/>
              </a:ext>
            </a:extLst>
          </p:cNvPr>
          <p:cNvPicPr>
            <a:picLocks noChangeAspect="1"/>
          </p:cNvPicPr>
          <p:nvPr/>
        </p:nvPicPr>
        <p:blipFill>
          <a:blip r:embed="rId5"/>
          <a:stretch>
            <a:fillRect/>
          </a:stretch>
        </p:blipFill>
        <p:spPr>
          <a:xfrm>
            <a:off x="9568071" y="2266122"/>
            <a:ext cx="2122166" cy="1686714"/>
          </a:xfrm>
          <a:prstGeom prst="rect">
            <a:avLst/>
          </a:prstGeom>
        </p:spPr>
      </p:pic>
    </p:spTree>
    <p:extLst>
      <p:ext uri="{BB962C8B-B14F-4D97-AF65-F5344CB8AC3E}">
        <p14:creationId xmlns:p14="http://schemas.microsoft.com/office/powerpoint/2010/main" val="2573130266"/>
      </p:ext>
    </p:extLst>
  </p:cSld>
  <p:clrMapOvr>
    <a:masterClrMapping/>
  </p:clrMapOvr>
  <mc:AlternateContent xmlns:mc="http://schemas.openxmlformats.org/markup-compatibility/2006">
    <mc:Choice xmlns:p14="http://schemas.microsoft.com/office/powerpoint/2010/main" Requires="p14">
      <p:transition spd="slow" p14:dur="2000" advTm="40829"/>
    </mc:Choice>
    <mc:Fallback>
      <p:transition spd="slow" advTm="40829"/>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1651</TotalTime>
  <Words>394</Words>
  <Application>Microsoft Office PowerPoint</Application>
  <PresentationFormat>Widescreen</PresentationFormat>
  <Paragraphs>62</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Arial Narrow</vt:lpstr>
      <vt:lpstr>Century Gothic</vt:lpstr>
      <vt:lpstr>Wingdings 3</vt:lpstr>
      <vt:lpstr>Ion</vt:lpstr>
      <vt:lpstr>Groomsoft</vt:lpstr>
      <vt:lpstr>Why Groomsoft?</vt:lpstr>
      <vt:lpstr>Key Features:</vt:lpstr>
      <vt:lpstr>Pet Grooming Software Appointment Calendar: </vt:lpstr>
      <vt:lpstr>PowerPoint Presentation</vt:lpstr>
      <vt:lpstr>Pet Grooming Software Text Messaging: </vt:lpstr>
      <vt:lpstr>Managing Customers and Pets:</vt:lpstr>
      <vt:lpstr>PowerPoint Presentation</vt:lpstr>
      <vt:lpstr>Route Optimization: </vt:lpstr>
      <vt:lpstr>Pet Groomer Software Reporting:</vt:lpstr>
      <vt:lpstr>PowerPoint Presentation</vt:lpstr>
      <vt:lpstr>Cross Platform Software:</vt:lpstr>
      <vt:lpstr>Pricing: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Groomsoft</dc:title>
  <dc:creator>techserv</dc:creator>
  <cp:lastModifiedBy>techserv</cp:lastModifiedBy>
  <cp:revision>23</cp:revision>
  <dcterms:created xsi:type="dcterms:W3CDTF">2020-12-01T19:27:06Z</dcterms:created>
  <dcterms:modified xsi:type="dcterms:W3CDTF">2020-12-02T22:58:15Z</dcterms:modified>
</cp:coreProperties>
</file>